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62" r:id="rId5"/>
    <p:sldId id="260" r:id="rId6"/>
    <p:sldId id="259" r:id="rId7"/>
    <p:sldId id="258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r-Latn-C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08D7B4C-E14C-4D17-8AB3-399E59C73007}" type="datetimeFigureOut">
              <a:rPr lang="sr-Latn-CS" smtClean="0"/>
              <a:pPr/>
              <a:t>20.9.2016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r-Latn-C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63A132-2258-48B9-B837-A43CA847BEF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mina.kopas@pefja.kg.ac.r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714752"/>
            <a:ext cx="8064896" cy="1442440"/>
          </a:xfrm>
        </p:spPr>
        <p:txBody>
          <a:bodyPr>
            <a:normAutofit/>
          </a:bodyPr>
          <a:lstStyle/>
          <a:p>
            <a:r>
              <a:rPr lang="sr-Cyrl-BA" sz="2000" cap="none" dirty="0"/>
              <a:t>П</a:t>
            </a:r>
            <a:r>
              <a:rPr lang="ru-RU" sz="2000" cap="none" dirty="0" smtClean="0"/>
              <a:t>роф</a:t>
            </a:r>
            <a:r>
              <a:rPr lang="sr-Latn-CS" sz="2000" cap="none" dirty="0" smtClean="0"/>
              <a:t>. </a:t>
            </a:r>
            <a:r>
              <a:rPr lang="ru-RU" sz="2000" cap="none" dirty="0" smtClean="0"/>
              <a:t>др</a:t>
            </a:r>
            <a:r>
              <a:rPr lang="sr-Latn-CS" sz="2000" cap="none" dirty="0" smtClean="0"/>
              <a:t>  </a:t>
            </a:r>
            <a:r>
              <a:rPr lang="sr-Cyrl-BA" sz="2000" cap="none" dirty="0" smtClean="0"/>
              <a:t>Е</a:t>
            </a:r>
            <a:r>
              <a:rPr lang="ru-RU" sz="2000" cap="none" dirty="0" smtClean="0"/>
              <a:t>мина</a:t>
            </a:r>
            <a:r>
              <a:rPr lang="sr-Latn-CS" sz="2000" cap="none" dirty="0" smtClean="0"/>
              <a:t> </a:t>
            </a:r>
            <a:r>
              <a:rPr lang="ru-RU" sz="2000" cap="none" dirty="0"/>
              <a:t>К</a:t>
            </a:r>
            <a:r>
              <a:rPr lang="ru-RU" sz="2000" cap="none" dirty="0" smtClean="0"/>
              <a:t>опас</a:t>
            </a:r>
            <a:r>
              <a:rPr lang="sr-Latn-CS" sz="2000" cap="none" dirty="0" smtClean="0"/>
              <a:t>-</a:t>
            </a:r>
            <a:r>
              <a:rPr lang="ru-RU" sz="2000" cap="none" dirty="0"/>
              <a:t>В</a:t>
            </a:r>
            <a:r>
              <a:rPr lang="ru-RU" sz="2000" cap="none" dirty="0" smtClean="0"/>
              <a:t>укашиновић</a:t>
            </a:r>
            <a:endParaRPr lang="sr-Latn-CS" sz="2000" cap="none" dirty="0" smtClean="0"/>
          </a:p>
          <a:p>
            <a:r>
              <a:rPr lang="en-US" sz="2000" cap="none" dirty="0" smtClean="0">
                <a:hlinkClick r:id="rId2"/>
              </a:rPr>
              <a:t>emina.kopas@pefja.kg.ac.rs</a:t>
            </a:r>
            <a:endParaRPr lang="en-US" sz="2000" cap="none" dirty="0" smtClean="0"/>
          </a:p>
          <a:p>
            <a:endParaRPr lang="sr-Latn-CS" cap="non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7367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ПРЕВЕНЦИЈА</a:t>
            </a:r>
            <a:r>
              <a:rPr lang="sr-Latn-CS" dirty="0" smtClean="0"/>
              <a:t> </a:t>
            </a:r>
            <a:r>
              <a:rPr lang="ru-RU" dirty="0" smtClean="0"/>
              <a:t>ПОРЕМЕЋАЈА</a:t>
            </a:r>
            <a:r>
              <a:rPr lang="sr-Latn-CS" dirty="0" smtClean="0"/>
              <a:t> </a:t>
            </a:r>
            <a:r>
              <a:rPr lang="ru-RU" dirty="0" smtClean="0"/>
              <a:t>У</a:t>
            </a:r>
            <a:r>
              <a:rPr lang="sr-Latn-CS" dirty="0" smtClean="0"/>
              <a:t> </a:t>
            </a:r>
            <a:r>
              <a:rPr lang="ru-RU" dirty="0" smtClean="0"/>
              <a:t>ПОНАШАЊУ</a:t>
            </a:r>
            <a:r>
              <a:rPr lang="en-US" dirty="0" smtClean="0"/>
              <a:t/>
            </a:r>
            <a:br>
              <a:rPr lang="en-US" dirty="0" smtClean="0"/>
            </a:br>
            <a:endParaRPr lang="sr-Latn-CS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407556" cy="1214422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>О теорији и пракси поремећаја у понашању: појмовна одређења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527048"/>
            <a:ext cx="9217024" cy="533095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ru-RU" sz="4500" dirty="0" smtClean="0"/>
              <a:t>Ште</a:t>
            </a:r>
            <a:r>
              <a:rPr lang="sr-Latn-CS" sz="4500" dirty="0" smtClean="0"/>
              <a:t> </a:t>
            </a:r>
            <a:r>
              <a:rPr lang="ru-RU" sz="4500" dirty="0" smtClean="0"/>
              <a:t>ћемо</a:t>
            </a:r>
            <a:r>
              <a:rPr lang="sr-Latn-CS" sz="4500" dirty="0" smtClean="0"/>
              <a:t> </a:t>
            </a:r>
            <a:r>
              <a:rPr lang="ru-RU" sz="4500" dirty="0" smtClean="0"/>
              <a:t>научити</a:t>
            </a:r>
            <a:r>
              <a:rPr lang="sr-Latn-CS" sz="4500" dirty="0" smtClean="0"/>
              <a:t>?</a:t>
            </a:r>
          </a:p>
          <a:p>
            <a:pPr>
              <a:buNone/>
            </a:pPr>
            <a:endParaRPr lang="sr-Latn-CS" sz="4500" dirty="0" smtClean="0"/>
          </a:p>
          <a:p>
            <a:pPr marL="0" indent="0">
              <a:buNone/>
            </a:pPr>
            <a:r>
              <a:rPr lang="ru-RU" sz="4500" dirty="0" smtClean="0"/>
              <a:t>Одредити</a:t>
            </a:r>
            <a:r>
              <a:rPr lang="sr-Latn-CS" sz="4500" dirty="0" smtClean="0"/>
              <a:t> </a:t>
            </a:r>
            <a:r>
              <a:rPr lang="ru-RU" sz="4500" dirty="0" smtClean="0"/>
              <a:t>појмове</a:t>
            </a:r>
            <a:r>
              <a:rPr lang="sr-Latn-CS" sz="4500" dirty="0" smtClean="0"/>
              <a:t> “</a:t>
            </a:r>
            <a:r>
              <a:rPr lang="ru-RU" sz="4500" dirty="0" smtClean="0"/>
              <a:t>поремећај</a:t>
            </a:r>
            <a:r>
              <a:rPr lang="sr-Latn-CS" sz="4500" dirty="0" smtClean="0"/>
              <a:t> </a:t>
            </a:r>
            <a:r>
              <a:rPr lang="ru-RU" sz="4500" dirty="0" smtClean="0"/>
              <a:t>у</a:t>
            </a:r>
            <a:r>
              <a:rPr lang="sr-Latn-CS" sz="4500" dirty="0" smtClean="0"/>
              <a:t> </a:t>
            </a:r>
            <a:r>
              <a:rPr lang="ru-RU" sz="4500" dirty="0" smtClean="0"/>
              <a:t>понашању</a:t>
            </a:r>
            <a:r>
              <a:rPr lang="sr-Latn-CS" sz="4500" dirty="0" smtClean="0"/>
              <a:t>” </a:t>
            </a:r>
            <a:r>
              <a:rPr lang="ru-RU" sz="4500" dirty="0" smtClean="0"/>
              <a:t>и</a:t>
            </a:r>
            <a:r>
              <a:rPr lang="sr-Latn-CS" sz="4500" dirty="0" smtClean="0"/>
              <a:t> “</a:t>
            </a:r>
            <a:r>
              <a:rPr lang="ru-RU" sz="4500" dirty="0" smtClean="0"/>
              <a:t>превенција</a:t>
            </a:r>
            <a:r>
              <a:rPr lang="sr-Latn-CS" sz="4500" dirty="0" smtClean="0"/>
              <a:t>”</a:t>
            </a:r>
            <a:endParaRPr lang="sr-Cyrl-BA" sz="4500" dirty="0" smtClean="0"/>
          </a:p>
          <a:p>
            <a:pPr marL="0" indent="0">
              <a:buNone/>
            </a:pPr>
            <a:endParaRPr lang="sr-Cyrl-BA" sz="4500" dirty="0"/>
          </a:p>
          <a:p>
            <a:pPr marL="0" indent="0">
              <a:buNone/>
            </a:pPr>
            <a:endParaRPr lang="sr-Latn-CS" sz="4500" dirty="0" smtClean="0"/>
          </a:p>
          <a:p>
            <a:pPr marL="514350" indent="-514350">
              <a:buNone/>
            </a:pPr>
            <a:endParaRPr lang="sr-Latn-CS" sz="4500" dirty="0" smtClean="0"/>
          </a:p>
          <a:p>
            <a:pPr marL="514350" indent="-514350">
              <a:buNone/>
            </a:pPr>
            <a:r>
              <a:rPr lang="sr-Cyrl-CS" sz="4500" dirty="0" smtClean="0"/>
              <a:t>1. ПОРЕМЕЋАЈ</a:t>
            </a:r>
            <a:r>
              <a:rPr lang="sr-Latn-CS" sz="4500" dirty="0" smtClean="0"/>
              <a:t> </a:t>
            </a:r>
            <a:r>
              <a:rPr lang="sr-Cyrl-CS" sz="4500" dirty="0" smtClean="0"/>
              <a:t>У</a:t>
            </a:r>
            <a:r>
              <a:rPr lang="sr-Latn-CS" sz="4500" dirty="0" smtClean="0"/>
              <a:t> </a:t>
            </a:r>
            <a:r>
              <a:rPr lang="sr-Cyrl-CS" sz="4500" dirty="0" smtClean="0"/>
              <a:t>ПОНАШАЊУ</a:t>
            </a:r>
            <a:r>
              <a:rPr lang="sr-Latn-CS" sz="4500" dirty="0" smtClean="0"/>
              <a:t> (</a:t>
            </a:r>
            <a:r>
              <a:rPr lang="sr-Cyrl-CS" sz="4500" dirty="0" smtClean="0"/>
              <a:t>унутрашњи</a:t>
            </a:r>
            <a:r>
              <a:rPr lang="sr-Latn-CS" sz="4500" dirty="0" smtClean="0"/>
              <a:t> </a:t>
            </a:r>
            <a:r>
              <a:rPr lang="sr-Cyrl-CS" sz="4500" dirty="0" smtClean="0"/>
              <a:t>доживљај</a:t>
            </a:r>
            <a:r>
              <a:rPr lang="sr-Latn-CS" sz="4500" dirty="0" smtClean="0"/>
              <a:t>, </a:t>
            </a:r>
            <a:r>
              <a:rPr lang="sr-Cyrl-CS" sz="4500" dirty="0" smtClean="0"/>
              <a:t>понашање</a:t>
            </a:r>
            <a:r>
              <a:rPr lang="sr-Latn-CS" sz="4500" dirty="0" smtClean="0"/>
              <a:t>, </a:t>
            </a:r>
            <a:r>
              <a:rPr lang="sr-Cyrl-CS" sz="4500" dirty="0" smtClean="0"/>
              <a:t>одступања</a:t>
            </a:r>
            <a:r>
              <a:rPr lang="sr-Latn-CS" sz="4500" dirty="0" smtClean="0"/>
              <a:t> </a:t>
            </a:r>
            <a:r>
              <a:rPr lang="sr-Cyrl-CS" sz="4500" dirty="0" smtClean="0"/>
              <a:t>од</a:t>
            </a:r>
            <a:r>
              <a:rPr lang="sr-Latn-CS" sz="4500" dirty="0" smtClean="0"/>
              <a:t> </a:t>
            </a:r>
            <a:r>
              <a:rPr lang="sr-Cyrl-CS" sz="4500" dirty="0" smtClean="0"/>
              <a:t>норми</a:t>
            </a:r>
            <a:r>
              <a:rPr lang="sr-Latn-CS" sz="4500" dirty="0" smtClean="0"/>
              <a:t> </a:t>
            </a:r>
            <a:r>
              <a:rPr lang="sr-Cyrl-CS" sz="4500" dirty="0" smtClean="0"/>
              <a:t>друштва</a:t>
            </a:r>
            <a:r>
              <a:rPr lang="sr-Latn-CS" sz="4500" dirty="0" smtClean="0"/>
              <a:t>). </a:t>
            </a:r>
            <a:r>
              <a:rPr lang="sr-Cyrl-CS" sz="4500" dirty="0" smtClean="0"/>
              <a:t>Исходи</a:t>
            </a:r>
            <a:r>
              <a:rPr lang="sr-Latn-CS" sz="4500" dirty="0" smtClean="0"/>
              <a:t>: </a:t>
            </a:r>
            <a:r>
              <a:rPr lang="sr-Cyrl-CS" sz="4500" dirty="0" smtClean="0"/>
              <a:t>нелагодност</a:t>
            </a:r>
            <a:r>
              <a:rPr lang="sr-Latn-CS" sz="4500" dirty="0" smtClean="0"/>
              <a:t>, </a:t>
            </a:r>
            <a:r>
              <a:rPr lang="sr-Cyrl-CS" sz="4500" dirty="0" smtClean="0"/>
              <a:t>лоше</a:t>
            </a:r>
            <a:r>
              <a:rPr lang="sr-Latn-CS" sz="4500" dirty="0" smtClean="0"/>
              <a:t> </a:t>
            </a:r>
            <a:r>
              <a:rPr lang="sr-Cyrl-CS" sz="4500" dirty="0" smtClean="0"/>
              <a:t>функционисање</a:t>
            </a:r>
            <a:r>
              <a:rPr lang="sr-Latn-CS" sz="4500" dirty="0" smtClean="0"/>
              <a:t>, </a:t>
            </a:r>
            <a:r>
              <a:rPr lang="sr-Cyrl-CS" sz="4500" dirty="0" smtClean="0"/>
              <a:t>неуспех</a:t>
            </a:r>
            <a:r>
              <a:rPr lang="sr-Latn-CS" sz="4500" dirty="0" smtClean="0"/>
              <a:t>.</a:t>
            </a:r>
          </a:p>
          <a:p>
            <a:pPr marL="514350" indent="-514350">
              <a:buNone/>
            </a:pPr>
            <a:endParaRPr lang="sr-Latn-CS" sz="4500" dirty="0" smtClean="0"/>
          </a:p>
          <a:p>
            <a:pPr marL="514350" indent="-514350">
              <a:buNone/>
            </a:pPr>
            <a:endParaRPr lang="en-US" sz="4500" dirty="0" smtClean="0"/>
          </a:p>
          <a:p>
            <a:endParaRPr lang="sr-Latn-CS" sz="4500" dirty="0" smtClean="0"/>
          </a:p>
          <a:p>
            <a:endParaRPr lang="sr-Latn-CS" sz="4500" dirty="0" smtClean="0"/>
          </a:p>
          <a:p>
            <a:pPr>
              <a:buNone/>
            </a:pPr>
            <a:r>
              <a:rPr lang="sr-Latn-CS" dirty="0" smtClean="0"/>
              <a:t>                          </a:t>
            </a:r>
            <a:endParaRPr lang="sr-Latn-CS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3000" dirty="0">
                <a:solidFill>
                  <a:srgbClr val="8CADAE">
                    <a:shade val="75000"/>
                  </a:srgbClr>
                </a:solidFill>
              </a:rPr>
              <a:t>О теорији и пракси поремећаја у понашању: појмовна одређења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Clr>
                <a:srgbClr val="D16349"/>
              </a:buClr>
              <a:buNone/>
            </a:pPr>
            <a:r>
              <a:rPr lang="sr-Cyrl-CS" sz="1500" dirty="0" smtClean="0">
                <a:solidFill>
                  <a:prstClr val="black"/>
                </a:solidFill>
              </a:rPr>
              <a:t>2. ПРЕВЕНЦИЈА</a:t>
            </a:r>
            <a:r>
              <a:rPr lang="sr-Latn-CS" sz="1500" dirty="0">
                <a:solidFill>
                  <a:prstClr val="black"/>
                </a:solidFill>
              </a:rPr>
              <a:t>:</a:t>
            </a:r>
          </a:p>
          <a:p>
            <a:pPr marL="514350" lvl="0" indent="-514350">
              <a:buClr>
                <a:srgbClr val="D16349"/>
              </a:buClr>
              <a:buFont typeface="Wingdings" pitchFamily="2" charset="2"/>
              <a:buChar char="q"/>
            </a:pPr>
            <a:r>
              <a:rPr lang="sr-Cyrl-CS" sz="1500" dirty="0">
                <a:solidFill>
                  <a:prstClr val="black"/>
                </a:solidFill>
              </a:rPr>
              <a:t>примарна</a:t>
            </a:r>
            <a:r>
              <a:rPr lang="sr-Latn-CS" sz="1500" dirty="0">
                <a:solidFill>
                  <a:prstClr val="black"/>
                </a:solidFill>
              </a:rPr>
              <a:t> (</a:t>
            </a:r>
            <a:r>
              <a:rPr lang="sr-Cyrl-CS" sz="1500" dirty="0">
                <a:solidFill>
                  <a:prstClr val="black"/>
                </a:solidFill>
              </a:rPr>
              <a:t>спречавање</a:t>
            </a:r>
            <a:r>
              <a:rPr lang="sr-Latn-CS" sz="1500" dirty="0">
                <a:solidFill>
                  <a:prstClr val="black"/>
                </a:solidFill>
              </a:rPr>
              <a:t> </a:t>
            </a:r>
            <a:r>
              <a:rPr lang="sr-Cyrl-CS" sz="1500" dirty="0">
                <a:solidFill>
                  <a:prstClr val="black"/>
                </a:solidFill>
              </a:rPr>
              <a:t>појаве</a:t>
            </a:r>
            <a:r>
              <a:rPr lang="sr-Latn-CS" sz="1500" dirty="0">
                <a:solidFill>
                  <a:prstClr val="black"/>
                </a:solidFill>
              </a:rPr>
              <a:t>)</a:t>
            </a:r>
          </a:p>
          <a:p>
            <a:pPr marL="514350" lvl="0" indent="-514350">
              <a:buClr>
                <a:srgbClr val="D16349"/>
              </a:buClr>
              <a:buFont typeface="Wingdings" pitchFamily="2" charset="2"/>
              <a:buChar char="q"/>
            </a:pPr>
            <a:r>
              <a:rPr lang="sr-Cyrl-CS" sz="1500" dirty="0">
                <a:solidFill>
                  <a:prstClr val="black"/>
                </a:solidFill>
              </a:rPr>
              <a:t>секундарна</a:t>
            </a:r>
            <a:r>
              <a:rPr lang="sr-Latn-CS" sz="1500" dirty="0">
                <a:solidFill>
                  <a:prstClr val="black"/>
                </a:solidFill>
              </a:rPr>
              <a:t> (</a:t>
            </a:r>
            <a:r>
              <a:rPr lang="sr-Cyrl-CS" sz="1500" dirty="0">
                <a:solidFill>
                  <a:prstClr val="black"/>
                </a:solidFill>
              </a:rPr>
              <a:t>рано</a:t>
            </a:r>
            <a:r>
              <a:rPr lang="sr-Latn-CS" sz="1500" dirty="0">
                <a:solidFill>
                  <a:prstClr val="black"/>
                </a:solidFill>
              </a:rPr>
              <a:t> </a:t>
            </a:r>
            <a:r>
              <a:rPr lang="sr-Cyrl-CS" sz="1500" dirty="0">
                <a:solidFill>
                  <a:prstClr val="black"/>
                </a:solidFill>
              </a:rPr>
              <a:t>откривање</a:t>
            </a:r>
            <a:r>
              <a:rPr lang="sr-Latn-CS" sz="1500" dirty="0">
                <a:solidFill>
                  <a:prstClr val="black"/>
                </a:solidFill>
              </a:rPr>
              <a:t>)</a:t>
            </a:r>
          </a:p>
          <a:p>
            <a:pPr marL="514350" lvl="0" indent="-514350">
              <a:buClr>
                <a:srgbClr val="D16349"/>
              </a:buClr>
              <a:buFont typeface="Wingdings" pitchFamily="2" charset="2"/>
              <a:buChar char="q"/>
            </a:pPr>
            <a:r>
              <a:rPr lang="sr-Cyrl-CS" sz="1500" dirty="0">
                <a:solidFill>
                  <a:prstClr val="black"/>
                </a:solidFill>
              </a:rPr>
              <a:t>терцијална</a:t>
            </a:r>
            <a:r>
              <a:rPr lang="sr-Latn-CS" sz="1500" dirty="0">
                <a:solidFill>
                  <a:prstClr val="black"/>
                </a:solidFill>
              </a:rPr>
              <a:t> (</a:t>
            </a:r>
            <a:r>
              <a:rPr lang="sr-Cyrl-CS" sz="1500" dirty="0">
                <a:solidFill>
                  <a:prstClr val="black"/>
                </a:solidFill>
              </a:rPr>
              <a:t>избегавање</a:t>
            </a:r>
            <a:r>
              <a:rPr lang="sr-Latn-CS" sz="1500" dirty="0">
                <a:solidFill>
                  <a:prstClr val="black"/>
                </a:solidFill>
              </a:rPr>
              <a:t> </a:t>
            </a:r>
            <a:r>
              <a:rPr lang="sr-Cyrl-CS" sz="1500" dirty="0">
                <a:solidFill>
                  <a:prstClr val="black"/>
                </a:solidFill>
              </a:rPr>
              <a:t>поновног</a:t>
            </a:r>
            <a:r>
              <a:rPr lang="sr-Latn-CS" sz="1500" dirty="0">
                <a:solidFill>
                  <a:prstClr val="black"/>
                </a:solidFill>
              </a:rPr>
              <a:t> </a:t>
            </a:r>
            <a:r>
              <a:rPr lang="sr-Cyrl-CS" sz="1500" dirty="0">
                <a:solidFill>
                  <a:prstClr val="black"/>
                </a:solidFill>
              </a:rPr>
              <a:t>јављања</a:t>
            </a:r>
            <a:r>
              <a:rPr lang="sr-Latn-CS" sz="1500" dirty="0">
                <a:solidFill>
                  <a:prstClr val="black"/>
                </a:solidFill>
              </a:rPr>
              <a:t> </a:t>
            </a:r>
            <a:r>
              <a:rPr lang="sr-Cyrl-CS" sz="1500" dirty="0">
                <a:solidFill>
                  <a:prstClr val="black"/>
                </a:solidFill>
              </a:rPr>
              <a:t>поремећаја</a:t>
            </a:r>
            <a:r>
              <a:rPr lang="sr-Latn-CS" sz="1500" dirty="0">
                <a:solidFill>
                  <a:prstClr val="black"/>
                </a:solidFill>
              </a:rPr>
              <a:t>)</a:t>
            </a:r>
          </a:p>
          <a:p>
            <a:pPr lvl="0">
              <a:buClr>
                <a:srgbClr val="D16349"/>
              </a:buClr>
              <a:buNone/>
            </a:pPr>
            <a:endParaRPr lang="sr-Latn-CS" sz="1500" dirty="0">
              <a:solidFill>
                <a:prstClr val="black"/>
              </a:solidFill>
            </a:endParaRPr>
          </a:p>
          <a:p>
            <a:pPr lvl="0">
              <a:buClr>
                <a:srgbClr val="D16349"/>
              </a:buClr>
            </a:pPr>
            <a:endParaRPr lang="sr-Latn-CS" sz="1500" dirty="0">
              <a:solidFill>
                <a:prstClr val="black"/>
              </a:solidFill>
            </a:endParaRPr>
          </a:p>
          <a:p>
            <a:pPr lvl="0">
              <a:buClr>
                <a:srgbClr val="D16349"/>
              </a:buClr>
            </a:pPr>
            <a:endParaRPr lang="sr-Latn-CS" sz="15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2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3000" dirty="0">
                <a:solidFill>
                  <a:srgbClr val="8CADAE">
                    <a:shade val="75000"/>
                  </a:srgbClr>
                </a:solidFill>
              </a:rPr>
              <a:t>О теорији и пракси поремећаја у понашању: појмовна одређења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Clr>
                <a:srgbClr val="D16349"/>
              </a:buClr>
              <a:buNone/>
            </a:pPr>
            <a:r>
              <a:rPr lang="sr-Cyrl-BA" sz="1800" dirty="0">
                <a:solidFill>
                  <a:prstClr val="black"/>
                </a:solidFill>
              </a:rPr>
              <a:t>3. 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Утврдити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границе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квалитетног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деловања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на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дете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које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има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поремећај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у</a:t>
            </a:r>
            <a:r>
              <a:rPr lang="sr-Latn-CS" sz="1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понашању</a:t>
            </a:r>
          </a:p>
          <a:p>
            <a:pPr marL="514350" lvl="0" indent="-514350">
              <a:buClr>
                <a:srgbClr val="D16349"/>
              </a:buClr>
              <a:buNone/>
            </a:pPr>
            <a:endParaRPr lang="ru-RU" sz="1800" dirty="0">
              <a:solidFill>
                <a:prstClr val="black"/>
              </a:solidFill>
            </a:endParaRPr>
          </a:p>
          <a:p>
            <a:pPr>
              <a:buClr>
                <a:srgbClr val="D16349"/>
              </a:buClr>
            </a:pPr>
            <a:r>
              <a:rPr lang="sr-Cyrl-CS" sz="1800" dirty="0">
                <a:solidFill>
                  <a:prstClr val="black"/>
                </a:solidFill>
              </a:rPr>
              <a:t>     </a:t>
            </a:r>
            <a:r>
              <a:rPr lang="sr-Cyrl-CS" sz="1800" dirty="0" smtClean="0">
                <a:solidFill>
                  <a:prstClr val="black"/>
                </a:solidFill>
              </a:rPr>
              <a:t>ПРАВИЛА </a:t>
            </a:r>
            <a:r>
              <a:rPr lang="sr-Cyrl-CS" sz="1800" dirty="0">
                <a:solidFill>
                  <a:prstClr val="black"/>
                </a:solidFill>
              </a:rPr>
              <a:t>УПРАВЉАЊА </a:t>
            </a:r>
            <a:r>
              <a:rPr lang="sr-Cyrl-CS" sz="1800" dirty="0" smtClean="0">
                <a:solidFill>
                  <a:prstClr val="black"/>
                </a:solidFill>
              </a:rPr>
              <a:t>ПОНАШАЊЕМ</a:t>
            </a:r>
          </a:p>
          <a:p>
            <a:pPr marL="0" indent="0">
              <a:buClr>
                <a:srgbClr val="D16349"/>
              </a:buClr>
              <a:buNone/>
            </a:pPr>
            <a:endParaRPr lang="sr-Cyrl-CS" sz="1800" dirty="0" smtClean="0">
              <a:solidFill>
                <a:prstClr val="black"/>
              </a:solidFill>
            </a:endParaRPr>
          </a:p>
          <a:p>
            <a:pPr>
              <a:buClr>
                <a:srgbClr val="D16349"/>
              </a:buClr>
            </a:pPr>
            <a:r>
              <a:rPr lang="sr-Cyrl-CS" sz="1800" dirty="0">
                <a:solidFill>
                  <a:prstClr val="black"/>
                </a:solidFill>
              </a:rPr>
              <a:t> </a:t>
            </a:r>
            <a:r>
              <a:rPr lang="sr-Cyrl-CS" sz="1800" dirty="0" smtClean="0">
                <a:solidFill>
                  <a:prstClr val="black"/>
                </a:solidFill>
              </a:rPr>
              <a:t>    ТЕХНИКЕ НАДЗОРА</a:t>
            </a:r>
            <a:endParaRPr lang="sr-Latn-CS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2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sr-Cyrl-CS" sz="2700" dirty="0" smtClean="0">
                <a:solidFill>
                  <a:prstClr val="black"/>
                </a:solidFill>
                <a:ea typeface="+mn-ea"/>
                <a:cs typeface="+mn-cs"/>
              </a:rPr>
              <a:t>Поремећаји </a:t>
            </a:r>
            <a:r>
              <a:rPr lang="sr-Cyrl-CS" sz="2700" dirty="0">
                <a:solidFill>
                  <a:prstClr val="black"/>
                </a:solidFill>
                <a:ea typeface="+mn-ea"/>
                <a:cs typeface="+mn-cs"/>
              </a:rPr>
              <a:t>у понашању  и могућност васпитног </a:t>
            </a:r>
            <a:r>
              <a:rPr lang="sr-Cyrl-CS" sz="2700" dirty="0" smtClean="0">
                <a:solidFill>
                  <a:prstClr val="black"/>
                </a:solidFill>
                <a:ea typeface="+mn-ea"/>
                <a:cs typeface="+mn-cs"/>
              </a:rPr>
              <a:t>деловања</a:t>
            </a:r>
            <a:r>
              <a:rPr lang="sr-Cyrl-CS" sz="27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sr-Cyrl-CS" sz="27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sr-Cyrl-CS" dirty="0" smtClean="0"/>
              <a:t>агресивно понашање</a:t>
            </a:r>
            <a:endParaRPr lang="sr-Cyrl-CS" dirty="0" smtClean="0"/>
          </a:p>
          <a:p>
            <a:pPr>
              <a:buFont typeface="Wingdings" pitchFamily="2" charset="2"/>
              <a:buChar char="q"/>
            </a:pPr>
            <a:r>
              <a:rPr lang="sr-Cyrl-CS" dirty="0" smtClean="0"/>
              <a:t> </a:t>
            </a:r>
            <a:r>
              <a:rPr lang="sr-Cyrl-CS" dirty="0" smtClean="0"/>
              <a:t>раздражљивост</a:t>
            </a:r>
            <a:endParaRPr lang="sr-Cyrl-CS" dirty="0" smtClean="0"/>
          </a:p>
          <a:p>
            <a:pPr>
              <a:buFont typeface="Wingdings" pitchFamily="2" charset="2"/>
              <a:buChar char="q"/>
            </a:pPr>
            <a:r>
              <a:rPr lang="sr-Cyrl-CS" dirty="0" smtClean="0"/>
              <a:t> претерана </a:t>
            </a:r>
            <a:r>
              <a:rPr lang="sr-Cyrl-CS" dirty="0" smtClean="0"/>
              <a:t>прилагођеност</a:t>
            </a:r>
            <a:endParaRPr lang="sr-Cyrl-CS" dirty="0" smtClean="0"/>
          </a:p>
          <a:p>
            <a:pPr>
              <a:buFont typeface="Wingdings" pitchFamily="2" charset="2"/>
              <a:buChar char="q"/>
            </a:pPr>
            <a:r>
              <a:rPr lang="sr-Cyrl-CS" dirty="0" smtClean="0"/>
              <a:t> слаба </a:t>
            </a:r>
            <a:r>
              <a:rPr lang="sr-Cyrl-CS" dirty="0" smtClean="0"/>
              <a:t>концентрација</a:t>
            </a:r>
            <a:endParaRPr lang="sr-Cyrl-CS" dirty="0" smtClean="0"/>
          </a:p>
          <a:p>
            <a:pPr>
              <a:buFont typeface="Wingdings" pitchFamily="2" charset="2"/>
              <a:buChar char="q"/>
            </a:pPr>
            <a:r>
              <a:rPr lang="sr-Cyrl-CS" dirty="0" smtClean="0"/>
              <a:t> депресивност</a:t>
            </a:r>
          </a:p>
          <a:p>
            <a:pPr>
              <a:buFont typeface="Wingdings" pitchFamily="2" charset="2"/>
              <a:buChar char="q"/>
            </a:pPr>
            <a:endParaRPr lang="sr-Cyrl-CS" dirty="0" smtClean="0"/>
          </a:p>
          <a:p>
            <a:endParaRPr lang="sr-Cyrl-C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700" dirty="0">
                <a:solidFill>
                  <a:prstClr val="black"/>
                </a:solidFill>
                <a:ea typeface="+mn-ea"/>
                <a:cs typeface="+mn-cs"/>
              </a:rPr>
              <a:t>ПЕДАГОГИЈА</a:t>
            </a:r>
            <a:r>
              <a:rPr lang="sr-Latn-CS" sz="27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700" dirty="0">
                <a:solidFill>
                  <a:prstClr val="black"/>
                </a:solidFill>
                <a:ea typeface="+mn-ea"/>
                <a:cs typeface="+mn-cs"/>
              </a:rPr>
              <a:t>ПОРЕМЕЋАЈА</a:t>
            </a:r>
            <a:r>
              <a:rPr lang="sr-Latn-CS" sz="27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700" dirty="0">
                <a:solidFill>
                  <a:prstClr val="black"/>
                </a:solidFill>
                <a:ea typeface="+mn-ea"/>
                <a:cs typeface="+mn-cs"/>
              </a:rPr>
              <a:t>У</a:t>
            </a:r>
            <a:r>
              <a:rPr lang="sr-Latn-CS" sz="27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700" dirty="0">
                <a:solidFill>
                  <a:prstClr val="black"/>
                </a:solidFill>
                <a:ea typeface="+mn-ea"/>
                <a:cs typeface="+mn-cs"/>
              </a:rPr>
              <a:t>ПОНАШАЊУ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 smtClean="0"/>
              <a:t>(</a:t>
            </a:r>
            <a:r>
              <a:rPr lang="ru-RU" dirty="0" smtClean="0"/>
              <a:t>одступања</a:t>
            </a:r>
            <a:r>
              <a:rPr lang="sr-Latn-CS" dirty="0" smtClean="0"/>
              <a:t> </a:t>
            </a:r>
            <a:r>
              <a:rPr lang="ru-RU" dirty="0" smtClean="0"/>
              <a:t>од</a:t>
            </a:r>
            <a:r>
              <a:rPr lang="sr-Latn-CS" dirty="0" smtClean="0"/>
              <a:t> </a:t>
            </a:r>
            <a:r>
              <a:rPr lang="ru-RU" dirty="0" smtClean="0"/>
              <a:t>норме</a:t>
            </a:r>
            <a:r>
              <a:rPr lang="sr-Latn-CS" dirty="0" smtClean="0"/>
              <a:t>, </a:t>
            </a:r>
            <a:r>
              <a:rPr lang="ru-RU" dirty="0" smtClean="0"/>
              <a:t>тешкоће</a:t>
            </a:r>
            <a:r>
              <a:rPr lang="sr-Latn-CS" dirty="0" smtClean="0"/>
              <a:t> </a:t>
            </a:r>
            <a:r>
              <a:rPr lang="ru-RU" dirty="0" smtClean="0"/>
              <a:t>у</a:t>
            </a:r>
            <a:r>
              <a:rPr lang="sr-Latn-CS" dirty="0" smtClean="0"/>
              <a:t> </a:t>
            </a:r>
            <a:r>
              <a:rPr lang="ru-RU" dirty="0" smtClean="0"/>
              <a:t>васпитању</a:t>
            </a:r>
            <a:r>
              <a:rPr lang="sr-Latn-CS" dirty="0" smtClean="0"/>
              <a:t>)</a:t>
            </a:r>
            <a:endParaRPr lang="sr-Cyrl-BA" dirty="0" smtClean="0"/>
          </a:p>
          <a:p>
            <a:pPr marL="0" indent="0">
              <a:buNone/>
            </a:pPr>
            <a:endParaRPr lang="sr-Latn-CS" dirty="0" smtClean="0"/>
          </a:p>
          <a:p>
            <a:r>
              <a:rPr lang="ru-RU" dirty="0" smtClean="0"/>
              <a:t>Педагошка</a:t>
            </a:r>
            <a:r>
              <a:rPr lang="sr-Latn-CS" dirty="0" smtClean="0"/>
              <a:t> </a:t>
            </a:r>
            <a:r>
              <a:rPr lang="ru-RU" dirty="0" smtClean="0"/>
              <a:t>дијагностика</a:t>
            </a:r>
            <a:r>
              <a:rPr lang="sr-Latn-CS" dirty="0" smtClean="0"/>
              <a:t>;</a:t>
            </a:r>
          </a:p>
          <a:p>
            <a:r>
              <a:rPr lang="ru-RU" dirty="0" smtClean="0"/>
              <a:t>Превенција</a:t>
            </a:r>
            <a:r>
              <a:rPr lang="sr-Latn-CS" dirty="0" smtClean="0"/>
              <a:t> </a:t>
            </a:r>
            <a:r>
              <a:rPr lang="ru-RU" dirty="0" smtClean="0"/>
              <a:t>поремећаја</a:t>
            </a:r>
            <a:r>
              <a:rPr lang="sr-Latn-CS" dirty="0" smtClean="0"/>
              <a:t> </a:t>
            </a:r>
            <a:r>
              <a:rPr lang="ru-RU" dirty="0" smtClean="0"/>
              <a:t>или</a:t>
            </a:r>
            <a:r>
              <a:rPr lang="sr-Latn-CS" dirty="0" smtClean="0"/>
              <a:t> </a:t>
            </a:r>
            <a:r>
              <a:rPr lang="ru-RU" dirty="0" smtClean="0"/>
              <a:t>етикетирање;</a:t>
            </a:r>
          </a:p>
          <a:p>
            <a:r>
              <a:rPr lang="ru-RU" dirty="0" smtClean="0"/>
              <a:t>Васпитање за просоцијално </a:t>
            </a:r>
            <a:r>
              <a:rPr lang="ru-RU" dirty="0" smtClean="0"/>
              <a:t>понашање</a:t>
            </a:r>
          </a:p>
          <a:p>
            <a:r>
              <a:rPr lang="ru-RU" dirty="0" smtClean="0"/>
              <a:t>Интервентни програми</a:t>
            </a:r>
            <a:endParaRPr lang="sr-Latn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СИР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sr-Cyrl-CS" sz="2800" b="1" dirty="0" smtClean="0">
                <a:latin typeface="Times New Roman"/>
                <a:ea typeface="Calibri"/>
              </a:rPr>
              <a:t>С</a:t>
            </a:r>
            <a:r>
              <a:rPr lang="sr-Cyrl-CS" sz="2800" dirty="0" smtClean="0">
                <a:latin typeface="Times New Roman"/>
                <a:ea typeface="Calibri"/>
              </a:rPr>
              <a:t>амостални </a:t>
            </a:r>
            <a:r>
              <a:rPr lang="sr-Cyrl-CS" sz="2800" b="1" dirty="0">
                <a:latin typeface="Times New Roman"/>
                <a:ea typeface="Calibri"/>
              </a:rPr>
              <a:t>и</a:t>
            </a:r>
            <a:r>
              <a:rPr lang="sr-Cyrl-CS" sz="2800" dirty="0">
                <a:latin typeface="Times New Roman"/>
                <a:ea typeface="Calibri"/>
              </a:rPr>
              <a:t>страживачки </a:t>
            </a:r>
            <a:r>
              <a:rPr lang="sr-Cyrl-CS" sz="2800" b="1" dirty="0">
                <a:latin typeface="Times New Roman"/>
                <a:ea typeface="Calibri"/>
              </a:rPr>
              <a:t>р</a:t>
            </a:r>
            <a:r>
              <a:rPr lang="sr-Cyrl-CS" sz="2800" dirty="0">
                <a:latin typeface="Times New Roman"/>
                <a:ea typeface="Calibri"/>
              </a:rPr>
              <a:t>ад студената, на тему: </a:t>
            </a:r>
            <a:r>
              <a:rPr lang="sr-Cyrl-CS" sz="2800" i="1" dirty="0">
                <a:latin typeface="Times New Roman"/>
                <a:ea typeface="Calibri"/>
              </a:rPr>
              <a:t>Васпитни проблеми у одељењима </a:t>
            </a:r>
            <a:r>
              <a:rPr lang="sr-Cyrl-CS" sz="2800" i="1" dirty="0" smtClean="0">
                <a:latin typeface="Times New Roman"/>
                <a:ea typeface="Calibri"/>
              </a:rPr>
              <a:t>средњошколаца </a:t>
            </a:r>
          </a:p>
          <a:p>
            <a:pPr marL="109728" indent="0">
              <a:buNone/>
            </a:pPr>
            <a:r>
              <a:rPr lang="sr-Cyrl-CS" sz="2800" dirty="0" smtClean="0">
                <a:latin typeface="Times New Roman"/>
                <a:ea typeface="Calibri"/>
              </a:rPr>
              <a:t>(интервју са наставником који предаје у средњој школи, о непримереним понашањима ученика, узроцима таквог понашања, могућностима деловања, ефектима васпитног деловања, могућностима сарадње са родитељима,  примери добре праксе).</a:t>
            </a:r>
          </a:p>
          <a:p>
            <a:pPr marL="109728" indent="0">
              <a:buNone/>
            </a:pPr>
            <a:endParaRPr lang="sr-Cyrl-CS" sz="2800" dirty="0" smtClean="0">
              <a:latin typeface="Times New Roman"/>
              <a:ea typeface="Calibri"/>
            </a:endParaRPr>
          </a:p>
          <a:p>
            <a:pPr marL="566928" indent="-457200">
              <a:buFont typeface="Wingdings" pitchFamily="2" charset="2"/>
              <a:buChar char="q"/>
            </a:pPr>
            <a:r>
              <a:rPr lang="sr-Cyrl-CS" sz="2800" dirty="0">
                <a:latin typeface="Times New Roman"/>
                <a:ea typeface="Calibri"/>
              </a:rPr>
              <a:t> </a:t>
            </a:r>
            <a:r>
              <a:rPr lang="sr-Cyrl-CS" sz="2800" dirty="0" smtClean="0">
                <a:latin typeface="Times New Roman"/>
                <a:ea typeface="Calibri"/>
              </a:rPr>
              <a:t>Појединачне презентације студената</a:t>
            </a:r>
          </a:p>
          <a:p>
            <a:pPr marL="566928" indent="-457200">
              <a:buFont typeface="Wingdings" pitchFamily="2" charset="2"/>
              <a:buChar char="q"/>
            </a:pPr>
            <a:r>
              <a:rPr lang="sr-Cyrl-BA" sz="2800" b="1" dirty="0" smtClean="0">
                <a:latin typeface="Times New Roman"/>
                <a:ea typeface="Calibri"/>
              </a:rPr>
              <a:t>Презентацију </a:t>
            </a:r>
            <a:r>
              <a:rPr lang="sr-Cyrl-BA" sz="2800" b="1" dirty="0">
                <a:latin typeface="Times New Roman"/>
                <a:ea typeface="Calibri"/>
              </a:rPr>
              <a:t>предати до 23.10. </a:t>
            </a:r>
            <a:r>
              <a:rPr lang="sr-Cyrl-BA" sz="2800" b="1" dirty="0" smtClean="0">
                <a:latin typeface="Times New Roman"/>
                <a:ea typeface="Calibri"/>
              </a:rPr>
              <a:t>2016.</a:t>
            </a:r>
            <a:endParaRPr lang="sr-Latn-CS" dirty="0" smtClean="0"/>
          </a:p>
          <a:p>
            <a:pPr marL="624078" indent="-514350">
              <a:buAutoNum type="arabicPeriod"/>
            </a:pPr>
            <a:endParaRPr lang="sr-Latn-C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102</TotalTime>
  <Words>181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ПРЕВЕНЦИЈА ПОРЕМЕЋАЈА У ПОНАШАЊУ </vt:lpstr>
      <vt:lpstr>  О теорији и пракси поремећаја у понашању: појмовна одређења </vt:lpstr>
      <vt:lpstr>О теорији и пракси поремећаја у понашању: појмовна одређења </vt:lpstr>
      <vt:lpstr>О теорији и пракси поремећаја у понашању: појмовна одређења </vt:lpstr>
      <vt:lpstr>Поремећаји у понашању  и могућност васпитног деловања </vt:lpstr>
      <vt:lpstr>ПЕДАГОГИЈА ПОРЕМЕЋАЈА У ПОНАШАЊУ</vt:lpstr>
      <vt:lpstr>СИР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Emina Kopas</dc:creator>
  <cp:lastModifiedBy>Emina</cp:lastModifiedBy>
  <cp:revision>18</cp:revision>
  <dcterms:created xsi:type="dcterms:W3CDTF">2010-10-05T23:42:53Z</dcterms:created>
  <dcterms:modified xsi:type="dcterms:W3CDTF">2016-09-20T20:55:52Z</dcterms:modified>
</cp:coreProperties>
</file>